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74" r:id="rId3"/>
  </p:sldMasterIdLst>
  <p:notesMasterIdLst>
    <p:notesMasterId r:id="rId18"/>
  </p:notesMasterIdLst>
  <p:sldIdLst>
    <p:sldId id="256" r:id="rId4"/>
    <p:sldId id="258" r:id="rId5"/>
    <p:sldId id="259" r:id="rId6"/>
    <p:sldId id="257" r:id="rId7"/>
    <p:sldId id="261" r:id="rId8"/>
    <p:sldId id="262" r:id="rId9"/>
    <p:sldId id="269" r:id="rId10"/>
    <p:sldId id="263" r:id="rId11"/>
    <p:sldId id="264" r:id="rId12"/>
    <p:sldId id="265" r:id="rId13"/>
    <p:sldId id="270" r:id="rId14"/>
    <p:sldId id="267" r:id="rId15"/>
    <p:sldId id="268" r:id="rId16"/>
    <p:sldId id="271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BE97"/>
    <a:srgbClr val="8D42C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66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0AA8D-AA51-43B0-9BD3-6846D445A00F}" type="datetimeFigureOut">
              <a:rPr lang="fr-FR" smtClean="0"/>
              <a:pPr/>
              <a:t>09/09/2014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8216FD-3A74-45F6-A9AB-885F10BF89F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8F773-3643-4705-8348-64436E2BAAB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216FD-3A74-45F6-A9AB-885F10BF89F4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ogo_DE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25209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447800"/>
            <a:ext cx="9144000" cy="2133600"/>
          </a:xfrm>
          <a:prstGeom prst="rect">
            <a:avLst/>
          </a:prstGeom>
          <a:solidFill>
            <a:srgbClr val="C1131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381000"/>
          </a:xfrm>
          <a:prstGeom prst="rect">
            <a:avLst/>
          </a:prstGeom>
          <a:solidFill>
            <a:srgbClr val="FE911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0" y="3581400"/>
            <a:ext cx="91440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0" y="381000"/>
            <a:ext cx="91440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1905000"/>
          </a:xfrm>
        </p:spPr>
        <p:txBody>
          <a:bodyPr anchorCtr="0"/>
          <a:lstStyle>
            <a:lvl1pPr>
              <a:defRPr sz="3600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85720" y="1071546"/>
            <a:ext cx="4210080" cy="53578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contenu 2"/>
          <p:cNvSpPr>
            <a:spLocks noGrp="1"/>
          </p:cNvSpPr>
          <p:nvPr>
            <p:ph sz="half" idx="11"/>
          </p:nvPr>
        </p:nvSpPr>
        <p:spPr>
          <a:xfrm>
            <a:off x="4643438" y="1071546"/>
            <a:ext cx="4210080" cy="53578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A7D44-3A84-4C82-8F30-682D2C62672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0B9D3-489F-4C89-BC09-30AA0F776A5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00AB1-37A3-4766-A175-078EB20E3A4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 w="19050">
            <a:solidFill>
              <a:srgbClr val="C00000"/>
            </a:solidFill>
          </a:ln>
        </p:spPr>
        <p:txBody>
          <a:bodyPr/>
          <a:lstStyle>
            <a:lvl1pPr marL="108000" algn="r">
              <a:tabLst>
                <a:tab pos="7446963" algn="l"/>
              </a:tabLst>
              <a:defRPr cap="small" baseline="0">
                <a:solidFill>
                  <a:srgbClr val="8B2346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71670" y="3857628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61824-E4F4-465D-851C-5CE370ABA31E}" type="slidenum">
              <a:rPr lang="fr-FR">
                <a:solidFill>
                  <a:srgbClr val="4D4D4D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4D4D4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071546"/>
            <a:ext cx="8572560" cy="5286412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000"/>
            </a:lvl1pPr>
            <a:lvl2pPr>
              <a:spcBef>
                <a:spcPts val="600"/>
              </a:spcBef>
              <a:defRPr sz="2000"/>
            </a:lvl2pPr>
            <a:lvl3pPr>
              <a:spcBef>
                <a:spcPts val="600"/>
              </a:spcBef>
              <a:buFont typeface="Wingdings" pitchFamily="2" charset="2"/>
              <a:buChar char="ü"/>
              <a:defRPr sz="1800"/>
            </a:lvl3pPr>
            <a:lvl4pPr>
              <a:spcBef>
                <a:spcPts val="600"/>
              </a:spcBef>
              <a:buFont typeface="Wingdings" pitchFamily="2" charset="2"/>
              <a:buChar char="§"/>
              <a:defRPr sz="1600"/>
            </a:lvl4pPr>
            <a:lvl5pPr>
              <a:spcBef>
                <a:spcPts val="600"/>
              </a:spcBef>
              <a:buFont typeface="Wingdings" pitchFamily="2" charset="2"/>
              <a:buChar char="v"/>
              <a:defRPr sz="14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6E2C0-C7E4-45AC-994E-0D0C0B28BE2D}" type="slidenum">
              <a:rPr lang="fr-FR">
                <a:solidFill>
                  <a:srgbClr val="4D4D4D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4D4D4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8775" y="2498973"/>
            <a:ext cx="7772400" cy="1362075"/>
          </a:xfrm>
        </p:spPr>
        <p:txBody>
          <a:bodyPr anchor="ctr" anchorCtr="0"/>
          <a:lstStyle>
            <a:lvl1pPr algn="ctr">
              <a:defRPr sz="3200" b="1" cap="small" baseline="0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7C530-4436-4F2B-81F3-2EDB63DCD56D}" type="slidenum">
              <a:rPr lang="fr-FR">
                <a:solidFill>
                  <a:srgbClr val="4D4D4D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4D4D4D"/>
              </a:solidFill>
            </a:endParaRPr>
          </a:p>
        </p:txBody>
      </p:sp>
      <p:cxnSp>
        <p:nvCxnSpPr>
          <p:cNvPr id="6" name="Connecteur droit 5"/>
          <p:cNvCxnSpPr/>
          <p:nvPr userDrawn="1"/>
        </p:nvCxnSpPr>
        <p:spPr>
          <a:xfrm>
            <a:off x="827584" y="3861048"/>
            <a:ext cx="741682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85720" y="1071546"/>
            <a:ext cx="4210080" cy="53578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contenu 2"/>
          <p:cNvSpPr>
            <a:spLocks noGrp="1"/>
          </p:cNvSpPr>
          <p:nvPr>
            <p:ph sz="half" idx="11"/>
          </p:nvPr>
        </p:nvSpPr>
        <p:spPr>
          <a:xfrm>
            <a:off x="4643438" y="1071546"/>
            <a:ext cx="4210080" cy="53578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6D5D9-BDFB-406A-BC8A-BCFF2E021CFE}" type="slidenum">
              <a:rPr lang="fr-FR">
                <a:solidFill>
                  <a:srgbClr val="4D4D4D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4D4D4D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CCCD1-5EFA-48EC-89D9-1A0CFB5892B0}" type="slidenum">
              <a:rPr lang="fr-FR">
                <a:solidFill>
                  <a:srgbClr val="4D4D4D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4D4D4D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FD8D6-6570-4A95-90C9-8C9A5B446F4D}" type="slidenum">
              <a:rPr lang="fr-FR">
                <a:solidFill>
                  <a:srgbClr val="4D4D4D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4D4D4D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re et graphique ou organigramme hiérarc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6375" y="260350"/>
            <a:ext cx="7416800" cy="63341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graphique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noProof="0" smtClean="0"/>
              <a:t>Cliquez sur l'icône pour ajouter un graphique SmartArt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6D1AB-C049-431A-993E-60133CE66DE4}" type="slidenum">
              <a:rPr lang="fr-FR">
                <a:solidFill>
                  <a:srgbClr val="4D4D4D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4D4D4D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1F1795-03A2-451F-91A1-23129DC20E2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6375" y="260350"/>
            <a:ext cx="7416800" cy="63341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noProof="0" smtClean="0"/>
              <a:t>Cliquez sur l'icône pour ajouter un tableau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E1934-8C3D-4A9A-B50F-12847BA28749}" type="slidenum">
              <a:rPr lang="fr-FR">
                <a:solidFill>
                  <a:srgbClr val="4D4D4D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4D4D4D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5613" y="274638"/>
            <a:ext cx="8232775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5613" y="1595438"/>
            <a:ext cx="4040187" cy="453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595438"/>
            <a:ext cx="4040188" cy="453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5613" y="625157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4D4D4D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2613" y="6251575"/>
            <a:ext cx="28987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4D4D4D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4788" y="625157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17BA41C-9119-4DE5-AA85-9F42BA5F5C08}" type="slidenum">
              <a:rPr lang="fr-FR">
                <a:solidFill>
                  <a:srgbClr val="4D4D4D"/>
                </a:solidFill>
              </a:rPr>
              <a:pPr/>
              <a:t>‹N°›</a:t>
            </a:fld>
            <a:endParaRPr lang="fr-FR">
              <a:solidFill>
                <a:srgbClr val="4D4D4D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1F1795-03A2-451F-91A1-23129DC20E2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8313" y="2060575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9313" y="2060575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1F1795-03A2-451F-91A1-23129DC20E2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1F1795-03A2-451F-91A1-23129DC20E2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1F1795-03A2-451F-91A1-23129DC20E2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71670" y="3857628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3A0F5-2EC1-462B-A481-7BB8F6C8730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071546"/>
            <a:ext cx="8572560" cy="52864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623CC-F4EA-43A7-80BB-DC3A7DD8DEF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0DEE4-876C-436B-9BDE-52E29174DF3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1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o_DE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22250"/>
            <a:ext cx="14033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842963"/>
            <a:ext cx="9144000" cy="1138237"/>
          </a:xfrm>
          <a:prstGeom prst="rect">
            <a:avLst/>
          </a:prstGeom>
          <a:solidFill>
            <a:srgbClr val="C1131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FE911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0" y="1981200"/>
            <a:ext cx="91440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0" y="838200"/>
            <a:ext cx="91440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0" y="228600"/>
            <a:ext cx="91440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8366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pitchFamily="18" charset="0"/>
              </a:defRPr>
            </a:lvl1pPr>
          </a:lstStyle>
          <a:p>
            <a:fld id="{1A1F1795-03A2-451F-91A1-23129DC20E2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20605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ogo_DE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60350"/>
            <a:ext cx="14033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FE911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0" y="228600"/>
            <a:ext cx="91440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0D56C15C-1ED1-46F1-9E5B-B51E063F269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260350"/>
            <a:ext cx="74168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Verdana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Verdana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Verdana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ogo_DE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260350"/>
            <a:ext cx="14033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FE911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>
              <a:solidFill>
                <a:srgbClr val="4D4D4D"/>
              </a:solidFill>
            </a:endParaRP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0" y="228600"/>
            <a:ext cx="91440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>
              <a:solidFill>
                <a:srgbClr val="4D4D4D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260350"/>
            <a:ext cx="74168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</p:sldLayoutIdLst>
  <p:timing>
    <p:tnLst>
      <p:par>
        <p:cTn id="1" dur="indefinite" restart="never" nodeType="tmRoot"/>
      </p:par>
    </p:tnLst>
  </p:timing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>
          <a:solidFill>
            <a:srgbClr val="8B2346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Verdana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Verdana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Verdana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etienne.guillard@solthis.org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Outil d’évaluation de la disponibilité des ARV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Présentation de l’outil </a:t>
            </a:r>
          </a:p>
          <a:p>
            <a:r>
              <a:rPr lang="fr-FR" dirty="0" smtClean="0"/>
              <a:t>et de son utilisation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Chevron 3"/>
          <p:cNvSpPr/>
          <p:nvPr/>
        </p:nvSpPr>
        <p:spPr>
          <a:xfrm>
            <a:off x="755576" y="1214422"/>
            <a:ext cx="2428892" cy="846588"/>
          </a:xfrm>
          <a:prstGeom prst="chevron">
            <a:avLst>
              <a:gd name="adj" fmla="val 18955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M" sz="1600" b="1" dirty="0" smtClean="0">
                <a:solidFill>
                  <a:schemeClr val="bg1"/>
                </a:solidFill>
              </a:rPr>
              <a:t>Quantification</a:t>
            </a:r>
            <a:endParaRPr lang="fr-CM" sz="1600" b="1" dirty="0">
              <a:solidFill>
                <a:schemeClr val="bg1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203848" y="1214422"/>
            <a:ext cx="2643206" cy="846588"/>
          </a:xfrm>
          <a:prstGeom prst="chevron">
            <a:avLst>
              <a:gd name="adj" fmla="val 18955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M" sz="1600" b="1" dirty="0" smtClean="0">
                <a:solidFill>
                  <a:sysClr val="windowText" lastClr="000000"/>
                </a:solidFill>
              </a:rPr>
              <a:t>Feuilles impression</a:t>
            </a:r>
          </a:p>
          <a:p>
            <a:pPr algn="ctr">
              <a:defRPr/>
            </a:pPr>
            <a:r>
              <a:rPr lang="fr-CM" sz="1600" b="1" dirty="0" smtClean="0">
                <a:solidFill>
                  <a:sysClr val="windowText" lastClr="000000"/>
                </a:solidFill>
              </a:rPr>
              <a:t>paramètres</a:t>
            </a:r>
            <a:endParaRPr lang="fr-CM" sz="1600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683568" y="2214554"/>
            <a:ext cx="2428892" cy="308665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lnSpc>
                <a:spcPct val="114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dirty="0" smtClean="0">
                <a:solidFill>
                  <a:schemeClr val="tx1"/>
                </a:solidFill>
              </a:rPr>
              <a:t>Quantification globale</a:t>
            </a:r>
            <a:endParaRPr lang="fr-FR" sz="1600" dirty="0" smtClean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dirty="0" smtClean="0">
                <a:solidFill>
                  <a:schemeClr val="tx1"/>
                </a:solidFill>
              </a:rPr>
              <a:t>Besoins répartis par trimestres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294666" y="2214578"/>
            <a:ext cx="2357454" cy="317236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lnSpc>
                <a:spcPct val="114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dirty="0" smtClean="0">
                <a:solidFill>
                  <a:schemeClr val="tx1"/>
                </a:solidFill>
              </a:rPr>
              <a:t>Données adultes</a:t>
            </a:r>
            <a:endParaRPr lang="fr-FR" sz="1600" dirty="0" smtClean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dirty="0" smtClean="0">
                <a:solidFill>
                  <a:schemeClr val="tx1"/>
                </a:solidFill>
              </a:rPr>
              <a:t>Sélection médicaments adultes</a:t>
            </a:r>
            <a:endParaRPr lang="fr-FR" sz="1600" dirty="0" smtClean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dirty="0" smtClean="0">
                <a:solidFill>
                  <a:schemeClr val="tx1"/>
                </a:solidFill>
              </a:rPr>
              <a:t>Données enfants</a:t>
            </a:r>
          </a:p>
          <a:p>
            <a:pPr>
              <a:lnSpc>
                <a:spcPct val="114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tx1"/>
                </a:solidFill>
              </a:rPr>
              <a:t> Sélection médicaments</a:t>
            </a:r>
            <a:r>
              <a:rPr lang="fr-FR" sz="1600" dirty="0">
                <a:solidFill>
                  <a:schemeClr val="tx1"/>
                </a:solidFill>
              </a:rPr>
              <a:t> </a:t>
            </a:r>
            <a:r>
              <a:rPr lang="fr-FR" sz="1600" dirty="0" smtClean="0">
                <a:solidFill>
                  <a:schemeClr val="tx1"/>
                </a:solidFill>
              </a:rPr>
              <a:t>enfants</a:t>
            </a:r>
          </a:p>
        </p:txBody>
      </p:sp>
      <p:sp>
        <p:nvSpPr>
          <p:cNvPr id="9" name="Chevron 8"/>
          <p:cNvSpPr/>
          <p:nvPr/>
        </p:nvSpPr>
        <p:spPr>
          <a:xfrm>
            <a:off x="5817226" y="1196752"/>
            <a:ext cx="2643206" cy="846588"/>
          </a:xfrm>
          <a:prstGeom prst="chevron">
            <a:avLst>
              <a:gd name="adj" fmla="val 18955"/>
            </a:avLst>
          </a:prstGeom>
          <a:solidFill>
            <a:srgbClr val="C5BE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M" sz="1400" b="1" dirty="0" smtClean="0">
                <a:solidFill>
                  <a:sysClr val="windowText" lastClr="000000"/>
                </a:solidFill>
              </a:rPr>
              <a:t>Prix</a:t>
            </a:r>
            <a:endParaRPr lang="fr-CM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919631" y="2196908"/>
            <a:ext cx="2357454" cy="317236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lnSpc>
                <a:spcPct val="114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 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Utilisation de l’outil</a:t>
            </a:r>
            <a:endParaRPr lang="fr-FR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Mode d’emploi</a:t>
            </a:r>
            <a:endParaRPr lang="fr-FR" dirty="0"/>
          </a:p>
        </p:txBody>
      </p:sp>
      <p:sp>
        <p:nvSpPr>
          <p:cNvPr id="6" name="Chevron 5"/>
          <p:cNvSpPr/>
          <p:nvPr/>
        </p:nvSpPr>
        <p:spPr>
          <a:xfrm>
            <a:off x="571472" y="1862332"/>
            <a:ext cx="2714644" cy="846588"/>
          </a:xfrm>
          <a:prstGeom prst="chevron">
            <a:avLst>
              <a:gd name="adj" fmla="val 18955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M" sz="1400" b="1" dirty="0" smtClean="0">
                <a:solidFill>
                  <a:schemeClr val="bg1">
                    <a:lumMod val="95000"/>
                  </a:schemeClr>
                </a:solidFill>
              </a:rPr>
              <a:t>Saisie</a:t>
            </a:r>
            <a:endParaRPr lang="fr-CM" sz="1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1472" y="928670"/>
            <a:ext cx="64523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2400" dirty="0" smtClean="0">
                <a:solidFill>
                  <a:srgbClr val="000000"/>
                </a:solidFill>
                <a:latin typeface="Calibri"/>
              </a:rPr>
              <a:t>Les </a:t>
            </a:r>
            <a:r>
              <a:rPr lang="fr-FR" sz="2400" dirty="0" smtClean="0">
                <a:solidFill>
                  <a:srgbClr val="000000"/>
                </a:solidFill>
                <a:latin typeface="Calibri"/>
              </a:rPr>
              <a:t>données </a:t>
            </a:r>
            <a:r>
              <a:rPr lang="fr-FR" sz="2400" dirty="0" smtClean="0">
                <a:solidFill>
                  <a:srgbClr val="000000"/>
                </a:solidFill>
                <a:latin typeface="Calibri"/>
              </a:rPr>
              <a:t>à renseigner se font majoritairement </a:t>
            </a:r>
          </a:p>
          <a:p>
            <a:pPr fontAlgn="b"/>
            <a:r>
              <a:rPr lang="fr-FR" sz="2400" dirty="0" smtClean="0">
                <a:solidFill>
                  <a:srgbClr val="000000"/>
                </a:solidFill>
                <a:latin typeface="Calibri"/>
              </a:rPr>
              <a:t>dans les feuilles d’onglets verts</a:t>
            </a:r>
            <a:endParaRPr lang="fr-FR" sz="24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1472" y="4214818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FR" sz="2400" dirty="0" smtClean="0">
                <a:solidFill>
                  <a:srgbClr val="000000"/>
                </a:solidFill>
                <a:latin typeface="Calibri"/>
              </a:rPr>
              <a:t>Il est important d'effacer au préalable toutes les données qui ne correspondent pas</a:t>
            </a:r>
            <a:endParaRPr lang="fr-FR" sz="2400" dirty="0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642910" y="3212976"/>
          <a:ext cx="6629446" cy="731520"/>
        </p:xfrm>
        <a:graphic>
          <a:graphicData uri="http://schemas.openxmlformats.org/drawingml/2006/table">
            <a:tbl>
              <a:tblPr/>
              <a:tblGrid>
                <a:gridCol w="4972085"/>
                <a:gridCol w="1657361"/>
              </a:tblGrid>
              <a:tr h="296032">
                <a:tc>
                  <a:txBody>
                    <a:bodyPr/>
                    <a:lstStyle/>
                    <a:p>
                      <a:pPr algn="l" fontAlgn="b"/>
                      <a:r>
                        <a:rPr lang="fr-FR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En</a:t>
                      </a:r>
                      <a:r>
                        <a:rPr lang="fr-FR" sz="2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remplissant</a:t>
                      </a:r>
                      <a:r>
                        <a:rPr lang="fr-FR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les </a:t>
                      </a:r>
                      <a:r>
                        <a:rPr lang="fr-FR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cellules vertes</a:t>
                      </a:r>
                      <a:endParaRPr lang="fr-FR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85725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61925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et paramétrer </a:t>
                      </a:r>
                      <a:r>
                        <a:rPr lang="fr-FR" sz="24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toutes </a:t>
                      </a:r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les options proposées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Mode d’emploi</a:t>
            </a:r>
            <a:endParaRPr lang="fr-FR" dirty="0"/>
          </a:p>
        </p:txBody>
      </p:sp>
      <p:sp>
        <p:nvSpPr>
          <p:cNvPr id="4" name="Chevron 3"/>
          <p:cNvSpPr/>
          <p:nvPr/>
        </p:nvSpPr>
        <p:spPr>
          <a:xfrm>
            <a:off x="428596" y="1142252"/>
            <a:ext cx="2714644" cy="846588"/>
          </a:xfrm>
          <a:prstGeom prst="chevron">
            <a:avLst>
              <a:gd name="adj" fmla="val 18955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M" sz="1400" b="1" dirty="0" smtClean="0">
                <a:solidFill>
                  <a:schemeClr val="bg1"/>
                </a:solidFill>
              </a:rPr>
              <a:t>Résultats</a:t>
            </a:r>
            <a:endParaRPr lang="fr-CM" sz="14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500034" y="2428868"/>
          <a:ext cx="8286807" cy="1463040"/>
        </p:xfrm>
        <a:graphic>
          <a:graphicData uri="http://schemas.openxmlformats.org/drawingml/2006/table">
            <a:tbl>
              <a:tblPr/>
              <a:tblGrid>
                <a:gridCol w="8286807"/>
              </a:tblGrid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fr-FR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Selon l’information souhaitée,</a:t>
                      </a:r>
                      <a:r>
                        <a:rPr lang="fr-FR" sz="2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regarder la feuille correspondante</a:t>
                      </a:r>
                    </a:p>
                    <a:p>
                      <a:pPr algn="l" fontAlgn="b"/>
                      <a:endParaRPr lang="fr-FR" sz="2400" b="0" i="0" u="none" strike="noStrike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l" fontAlgn="b"/>
                      <a:r>
                        <a:rPr lang="fr-FR" sz="2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Chaque </a:t>
                      </a:r>
                      <a:r>
                        <a:rPr lang="fr-FR" sz="2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feuille rappelle le paramétrage essentiel fait antérieurement, s’assurer qu’il correspond bien à vos attentes</a:t>
                      </a:r>
                      <a:endParaRPr lang="fr-FR" sz="24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Chevron 6"/>
          <p:cNvSpPr/>
          <p:nvPr/>
        </p:nvSpPr>
        <p:spPr>
          <a:xfrm>
            <a:off x="3131840" y="1142252"/>
            <a:ext cx="2428892" cy="846588"/>
          </a:xfrm>
          <a:prstGeom prst="chevron">
            <a:avLst>
              <a:gd name="adj" fmla="val 18955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M" sz="1600" b="1" dirty="0" smtClean="0">
                <a:solidFill>
                  <a:schemeClr val="bg1"/>
                </a:solidFill>
              </a:rPr>
              <a:t>Quantification</a:t>
            </a:r>
            <a:endParaRPr lang="fr-CM" sz="1600" b="1" dirty="0">
              <a:solidFill>
                <a:schemeClr val="bg1"/>
              </a:solidFill>
            </a:endParaRPr>
          </a:p>
        </p:txBody>
      </p:sp>
      <p:pic>
        <p:nvPicPr>
          <p:cNvPr id="8" name="Image 7" descr="300px-A14_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149080"/>
            <a:ext cx="1073574" cy="944745"/>
          </a:xfrm>
          <a:prstGeom prst="rect">
            <a:avLst/>
          </a:prstGeom>
        </p:spPr>
      </p:pic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1835696" y="4281656"/>
          <a:ext cx="6918655" cy="731520"/>
        </p:xfrm>
        <a:graphic>
          <a:graphicData uri="http://schemas.openxmlformats.org/drawingml/2006/table">
            <a:tbl>
              <a:tblPr/>
              <a:tblGrid>
                <a:gridCol w="6918655"/>
              </a:tblGrid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fr-FR" sz="2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Il est essentiel de bien</a:t>
                      </a:r>
                      <a:r>
                        <a:rPr lang="fr-FR" sz="2400" b="1" i="0" u="none" strike="noStrike" baseline="0" dirty="0" smtClean="0">
                          <a:solidFill>
                            <a:srgbClr val="FF0000"/>
                          </a:solidFill>
                          <a:latin typeface="Calibri"/>
                        </a:rPr>
                        <a:t> vérifier l’ensemble des données saisies et des paramétrages faits</a:t>
                      </a:r>
                      <a:endParaRPr lang="fr-FR" sz="2400" b="1" i="0" u="none" strike="noStrike" dirty="0" smtClean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Contacts</a:t>
            </a:r>
            <a:endParaRPr lang="fr-FR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2000" dirty="0" smtClean="0"/>
              <a:t>Pour toute question ou suggestion, merci de nous écrire à:</a:t>
            </a:r>
            <a:endParaRPr lang="fr-FR" sz="2000" dirty="0" smtClean="0"/>
          </a:p>
          <a:p>
            <a:r>
              <a:rPr lang="fr-FR" sz="2000" smtClean="0">
                <a:hlinkClick r:id="rId2"/>
              </a:rPr>
              <a:t>pha@solthis.org</a:t>
            </a:r>
            <a:endParaRPr lang="fr-FR" sz="2000" dirty="0" smtClean="0"/>
          </a:p>
          <a:p>
            <a:endParaRPr lang="fr-F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Contexte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z="2000" dirty="0" smtClean="0"/>
          </a:p>
          <a:p>
            <a:r>
              <a:rPr lang="fr-FR" sz="2000" dirty="0" smtClean="0"/>
              <a:t>Plusieurs situations de ruptures de stocks sont dues à :</a:t>
            </a:r>
          </a:p>
          <a:p>
            <a:pPr lvl="1">
              <a:buFont typeface="Wingdings" pitchFamily="2" charset="2"/>
              <a:buChar char="ü"/>
            </a:pPr>
            <a:r>
              <a:rPr lang="fr-FR" sz="1800" dirty="0" smtClean="0"/>
              <a:t>Manque d’anticipation</a:t>
            </a:r>
          </a:p>
          <a:p>
            <a:pPr lvl="1">
              <a:buFont typeface="Wingdings" pitchFamily="2" charset="2"/>
              <a:buChar char="ü"/>
            </a:pPr>
            <a:r>
              <a:rPr lang="fr-FR" sz="1800" dirty="0" smtClean="0"/>
              <a:t>Manque de vision par les acteurs concernés et par les différentes parties prenantes</a:t>
            </a:r>
          </a:p>
          <a:p>
            <a:pPr lvl="1">
              <a:buFont typeface="Wingdings" pitchFamily="2" charset="2"/>
              <a:buChar char="ü"/>
            </a:pPr>
            <a:endParaRPr lang="fr-FR" sz="1800" dirty="0" smtClean="0"/>
          </a:p>
          <a:p>
            <a:pPr>
              <a:buFont typeface="Wingdings" pitchFamily="2" charset="2"/>
              <a:buChar char="Ø"/>
            </a:pPr>
            <a:r>
              <a:rPr lang="fr-FR" sz="2000" dirty="0" smtClean="0"/>
              <a:t>Conséquences :</a:t>
            </a:r>
          </a:p>
          <a:p>
            <a:pPr lvl="1">
              <a:buFont typeface="Wingdings" pitchFamily="2" charset="2"/>
              <a:buChar char="ü"/>
            </a:pPr>
            <a:r>
              <a:rPr lang="fr-FR" sz="1800" dirty="0" smtClean="0"/>
              <a:t>découplage entre disponibilité des produits et réception attendues</a:t>
            </a:r>
          </a:p>
          <a:p>
            <a:endParaRPr lang="fr-FR" sz="2000" dirty="0" smtClean="0"/>
          </a:p>
          <a:p>
            <a:pPr>
              <a:buFont typeface="Wingdings" pitchFamily="2" charset="2"/>
              <a:buChar char="Ø"/>
            </a:pPr>
            <a:r>
              <a:rPr lang="fr-FR" sz="2000" b="1" dirty="0" smtClean="0">
                <a:solidFill>
                  <a:srgbClr val="AC1A2F"/>
                </a:solidFill>
              </a:rPr>
              <a:t>Nécessité de disposer d’outils adaptés et permettant de partager facilement l’information</a:t>
            </a:r>
            <a:endParaRPr lang="fr-FR" sz="2000" b="1" dirty="0">
              <a:solidFill>
                <a:srgbClr val="AC1A2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Objectifs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z="2000" dirty="0" smtClean="0"/>
          </a:p>
          <a:p>
            <a:pPr>
              <a:buNone/>
            </a:pPr>
            <a:r>
              <a:rPr lang="fr-FR" sz="2000" b="1" dirty="0" smtClean="0">
                <a:solidFill>
                  <a:srgbClr val="8B2346"/>
                </a:solidFill>
              </a:rPr>
              <a:t>	Garantir une disponibilité continue des produits de santé (ARV prioritaires)</a:t>
            </a:r>
          </a:p>
          <a:p>
            <a:endParaRPr lang="fr-FR" sz="2000" dirty="0" smtClean="0"/>
          </a:p>
          <a:p>
            <a:endParaRPr lang="fr-FR" sz="2000" dirty="0" smtClean="0"/>
          </a:p>
          <a:p>
            <a:pPr>
              <a:buFont typeface="Wingdings" pitchFamily="2" charset="2"/>
              <a:buChar char="Ø"/>
            </a:pPr>
            <a:r>
              <a:rPr lang="fr-FR" sz="2000" dirty="0" smtClean="0"/>
              <a:t>Elaborer un outil paramétrable et modulaire permettant :</a:t>
            </a:r>
          </a:p>
          <a:p>
            <a:pPr lvl="2"/>
            <a:r>
              <a:rPr lang="fr-FR" dirty="0" smtClean="0"/>
              <a:t>D’évaluer la disponibilité des produits de santé (ARV)</a:t>
            </a:r>
          </a:p>
          <a:p>
            <a:pPr lvl="2"/>
            <a:r>
              <a:rPr lang="fr-FR" dirty="0" smtClean="0"/>
              <a:t>D’alerter sur des situations de ruptures de stock</a:t>
            </a:r>
          </a:p>
          <a:p>
            <a:pPr lvl="2"/>
            <a:r>
              <a:rPr lang="fr-FR" dirty="0" smtClean="0"/>
              <a:t>De tenir compte de l’augmentation des besoins</a:t>
            </a:r>
          </a:p>
          <a:p>
            <a:pPr lvl="2"/>
            <a:r>
              <a:rPr lang="fr-FR" dirty="0" smtClean="0"/>
              <a:t>De visualiser rapidement l’information</a:t>
            </a:r>
          </a:p>
          <a:p>
            <a:pPr lvl="2"/>
            <a:r>
              <a:rPr lang="fr-FR" dirty="0" smtClean="0"/>
              <a:t>De diffuser simplement l’information</a:t>
            </a:r>
          </a:p>
          <a:p>
            <a:pPr lvl="2"/>
            <a:endParaRPr lang="fr-FR" dirty="0" smtClean="0"/>
          </a:p>
          <a:p>
            <a:pPr lvl="2"/>
            <a:r>
              <a:rPr lang="fr-FR" dirty="0" smtClean="0"/>
              <a:t>De quantifier les besoins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Cadre général</a:t>
            </a:r>
            <a:endParaRPr lang="fr-FR" dirty="0"/>
          </a:p>
        </p:txBody>
      </p:sp>
      <p:sp>
        <p:nvSpPr>
          <p:cNvPr id="5" name="Flèche vers le bas 4"/>
          <p:cNvSpPr/>
          <p:nvPr/>
        </p:nvSpPr>
        <p:spPr>
          <a:xfrm>
            <a:off x="4283968" y="2132856"/>
            <a:ext cx="57606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3586190" y="2852936"/>
            <a:ext cx="194421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Evaluation de la disponibilité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6732240" y="2852936"/>
            <a:ext cx="1944216" cy="936104"/>
          </a:xfrm>
          <a:prstGeom prst="rect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Quantification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5148064" y="5661248"/>
            <a:ext cx="2808312" cy="93610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Analyse des pertes  selon plusieurs dates de péremption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7544" y="1052736"/>
            <a:ext cx="1944216" cy="936104"/>
          </a:xfrm>
          <a:prstGeom prst="rect">
            <a:avLst/>
          </a:prstGeom>
          <a:solidFill>
            <a:srgbClr val="8B2346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Données de consommation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4644008" y="1052736"/>
            <a:ext cx="1944216" cy="936104"/>
          </a:xfrm>
          <a:prstGeom prst="rect">
            <a:avLst/>
          </a:prstGeom>
          <a:solidFill>
            <a:srgbClr val="92D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Stocks disponibles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32240" y="1052736"/>
            <a:ext cx="1944216" cy="936104"/>
          </a:xfrm>
          <a:prstGeom prst="rect">
            <a:avLst/>
          </a:prstGeom>
          <a:solidFill>
            <a:srgbClr val="92D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Commandes attendues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555776" y="1052736"/>
            <a:ext cx="1944216" cy="936104"/>
          </a:xfrm>
          <a:prstGeom prst="rect">
            <a:avLst/>
          </a:prstGeom>
          <a:solidFill>
            <a:srgbClr val="8B2346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Données de file active sous TARV</a:t>
            </a:r>
            <a:endParaRPr lang="fr-FR" dirty="0"/>
          </a:p>
        </p:txBody>
      </p:sp>
      <p:sp>
        <p:nvSpPr>
          <p:cNvPr id="15" name="Flèche vers le bas 14"/>
          <p:cNvSpPr/>
          <p:nvPr/>
        </p:nvSpPr>
        <p:spPr>
          <a:xfrm rot="2472912">
            <a:off x="3640521" y="3914892"/>
            <a:ext cx="332098" cy="576064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1619672" y="4509120"/>
            <a:ext cx="1944216" cy="936104"/>
          </a:xfrm>
          <a:prstGeom prst="rect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Risque de </a:t>
            </a:r>
            <a:r>
              <a:rPr lang="fr-FR" b="1" dirty="0" smtClean="0"/>
              <a:t>rupture</a:t>
            </a:r>
            <a:endParaRPr lang="fr-FR" b="1" dirty="0"/>
          </a:p>
        </p:txBody>
      </p:sp>
      <p:sp>
        <p:nvSpPr>
          <p:cNvPr id="17" name="Rectangle 16"/>
          <p:cNvSpPr/>
          <p:nvPr/>
        </p:nvSpPr>
        <p:spPr>
          <a:xfrm>
            <a:off x="5580112" y="4509120"/>
            <a:ext cx="1944216" cy="936104"/>
          </a:xfrm>
          <a:prstGeom prst="rect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Risque de </a:t>
            </a:r>
            <a:r>
              <a:rPr lang="fr-FR" b="1" dirty="0" smtClean="0"/>
              <a:t>surstock</a:t>
            </a:r>
            <a:endParaRPr lang="fr-FR" b="1" dirty="0"/>
          </a:p>
        </p:txBody>
      </p:sp>
      <p:sp>
        <p:nvSpPr>
          <p:cNvPr id="18" name="Flèche vers le bas 17"/>
          <p:cNvSpPr/>
          <p:nvPr/>
        </p:nvSpPr>
        <p:spPr>
          <a:xfrm rot="19011712">
            <a:off x="5167959" y="3896733"/>
            <a:ext cx="332098" cy="576064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827584" y="5661248"/>
            <a:ext cx="1512168" cy="93610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Date de rupture attendue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843808" y="5661248"/>
            <a:ext cx="1512168" cy="93610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Réception tardive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pic>
        <p:nvPicPr>
          <p:cNvPr id="21" name="Image 20" descr="300px-A14_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581128"/>
            <a:ext cx="937786" cy="8252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Utilisations </a:t>
            </a:r>
            <a:r>
              <a:rPr lang="fr-FR" dirty="0" smtClean="0"/>
              <a:t>possibles</a:t>
            </a:r>
            <a:endParaRPr lang="fr-FR" dirty="0"/>
          </a:p>
        </p:txBody>
      </p:sp>
      <p:cxnSp>
        <p:nvCxnSpPr>
          <p:cNvPr id="5" name="Connecteur droit avec flèche 4"/>
          <p:cNvCxnSpPr/>
          <p:nvPr/>
        </p:nvCxnSpPr>
        <p:spPr>
          <a:xfrm>
            <a:off x="395536" y="1988840"/>
            <a:ext cx="8136904" cy="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628354" y="3140968"/>
            <a:ext cx="1872208" cy="86409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rgbClr val="FFFFFF"/>
                </a:solidFill>
              </a:rPr>
              <a:t>Analyse stocks  - disponibilité / besoins</a:t>
            </a:r>
            <a:endParaRPr lang="fr-FR" sz="1400" b="1" dirty="0">
              <a:solidFill>
                <a:srgbClr val="FFFFFF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7020272" y="15567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>
                <a:solidFill>
                  <a:srgbClr val="FE911B"/>
                </a:solidFill>
              </a:rPr>
              <a:t>Temps</a:t>
            </a:r>
          </a:p>
        </p:txBody>
      </p:sp>
      <p:cxnSp>
        <p:nvCxnSpPr>
          <p:cNvPr id="16" name="Connecteur droit avec flèche 15"/>
          <p:cNvCxnSpPr/>
          <p:nvPr/>
        </p:nvCxnSpPr>
        <p:spPr>
          <a:xfrm flipV="1">
            <a:off x="3563888" y="1988840"/>
            <a:ext cx="0" cy="576064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2699792" y="141277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4D4D4D"/>
                </a:solidFill>
              </a:rPr>
              <a:t>Aujourd’hui</a:t>
            </a:r>
            <a:endParaRPr lang="fr-FR" dirty="0">
              <a:solidFill>
                <a:srgbClr val="4D4D4D"/>
              </a:solidFill>
            </a:endParaRPr>
          </a:p>
        </p:txBody>
      </p:sp>
      <p:sp>
        <p:nvSpPr>
          <p:cNvPr id="25" name="Flowchart: Connector 50"/>
          <p:cNvSpPr/>
          <p:nvPr/>
        </p:nvSpPr>
        <p:spPr>
          <a:xfrm>
            <a:off x="2857488" y="2571744"/>
            <a:ext cx="317625" cy="307233"/>
          </a:xfrm>
          <a:prstGeom prst="flowChartConnector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1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3" grpId="0"/>
      <p:bldP spid="21" grpId="0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</a:t>
            </a:r>
            <a:r>
              <a:rPr lang="fr-FR" dirty="0" smtClean="0"/>
              <a:t>tilisations </a:t>
            </a:r>
            <a:r>
              <a:rPr lang="fr-FR" dirty="0" smtClean="0"/>
              <a:t>possibles</a:t>
            </a:r>
            <a:endParaRPr lang="fr-FR" dirty="0"/>
          </a:p>
        </p:txBody>
      </p:sp>
      <p:cxnSp>
        <p:nvCxnSpPr>
          <p:cNvPr id="5" name="Connecteur droit avec flèche 4"/>
          <p:cNvCxnSpPr/>
          <p:nvPr/>
        </p:nvCxnSpPr>
        <p:spPr>
          <a:xfrm>
            <a:off x="395536" y="1988840"/>
            <a:ext cx="8136904" cy="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7020272" y="15567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>
                <a:solidFill>
                  <a:srgbClr val="FE911B"/>
                </a:solidFill>
              </a:rPr>
              <a:t>Temps</a:t>
            </a:r>
          </a:p>
        </p:txBody>
      </p:sp>
      <p:cxnSp>
        <p:nvCxnSpPr>
          <p:cNvPr id="16" name="Connecteur droit avec flèche 15"/>
          <p:cNvCxnSpPr/>
          <p:nvPr/>
        </p:nvCxnSpPr>
        <p:spPr>
          <a:xfrm flipV="1">
            <a:off x="3563888" y="1988840"/>
            <a:ext cx="0" cy="576064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2699792" y="141277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4D4D4D"/>
                </a:solidFill>
              </a:rPr>
              <a:t>Aujourd’hui</a:t>
            </a:r>
            <a:endParaRPr lang="fr-FR" dirty="0">
              <a:solidFill>
                <a:srgbClr val="4D4D4D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36096" y="3140968"/>
            <a:ext cx="216024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FF"/>
                </a:solidFill>
              </a:rPr>
              <a:t>Besoins futurs</a:t>
            </a:r>
          </a:p>
        </p:txBody>
      </p:sp>
      <p:sp>
        <p:nvSpPr>
          <p:cNvPr id="10" name="Flèche courbée vers la droite 9"/>
          <p:cNvSpPr/>
          <p:nvPr/>
        </p:nvSpPr>
        <p:spPr>
          <a:xfrm rot="16200000">
            <a:off x="4319972" y="3032956"/>
            <a:ext cx="432048" cy="1368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4D4D4D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580112" y="141277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4D4D4D"/>
                </a:solidFill>
              </a:rPr>
              <a:t>Futur</a:t>
            </a:r>
          </a:p>
        </p:txBody>
      </p:sp>
      <p:cxnSp>
        <p:nvCxnSpPr>
          <p:cNvPr id="13" name="Connecteur droit avec flèche 12"/>
          <p:cNvCxnSpPr/>
          <p:nvPr/>
        </p:nvCxnSpPr>
        <p:spPr>
          <a:xfrm flipV="1">
            <a:off x="5436096" y="1988840"/>
            <a:ext cx="0" cy="57606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7596336" y="1988840"/>
            <a:ext cx="0" cy="57606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lowchart: Connector 52"/>
          <p:cNvSpPr/>
          <p:nvPr/>
        </p:nvSpPr>
        <p:spPr>
          <a:xfrm>
            <a:off x="5214942" y="4214818"/>
            <a:ext cx="317625" cy="316979"/>
          </a:xfrm>
          <a:prstGeom prst="flowChartConnector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/>
              <a:t>2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Structure de l’outil</a:t>
            </a:r>
            <a:endParaRPr lang="fr-FR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Structure des outils</a:t>
            </a:r>
            <a:endParaRPr lang="fr-FR" dirty="0"/>
          </a:p>
        </p:txBody>
      </p:sp>
      <p:sp>
        <p:nvSpPr>
          <p:cNvPr id="25" name="Espace réservé du texte 24"/>
          <p:cNvSpPr>
            <a:spLocks noGrp="1"/>
          </p:cNvSpPr>
          <p:nvPr>
            <p:ph idx="4294967295"/>
          </p:nvPr>
        </p:nvSpPr>
        <p:spPr>
          <a:xfrm>
            <a:off x="323528" y="1071563"/>
            <a:ext cx="8572500" cy="5286375"/>
          </a:xfrm>
          <a:prstGeom prst="rect">
            <a:avLst/>
          </a:prstGeo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sz="2400" dirty="0" smtClean="0"/>
              <a:t>Partie visible</a:t>
            </a:r>
          </a:p>
          <a:p>
            <a:pPr>
              <a:buFont typeface="Arial" pitchFamily="34" charset="0"/>
              <a:buChar char="•"/>
            </a:pPr>
            <a:endParaRPr lang="fr-FR" sz="2400" dirty="0" smtClean="0"/>
          </a:p>
          <a:p>
            <a:pPr>
              <a:buFont typeface="Arial" pitchFamily="34" charset="0"/>
              <a:buChar char="•"/>
            </a:pPr>
            <a:endParaRPr lang="fr-FR" sz="2400" dirty="0" smtClean="0"/>
          </a:p>
          <a:p>
            <a:pPr>
              <a:buFont typeface="Arial" pitchFamily="34" charset="0"/>
              <a:buChar char="•"/>
            </a:pPr>
            <a:endParaRPr lang="fr-FR" sz="2400" dirty="0" smtClean="0"/>
          </a:p>
          <a:p>
            <a:pPr>
              <a:buFont typeface="Arial" pitchFamily="34" charset="0"/>
              <a:buChar char="•"/>
            </a:pPr>
            <a:endParaRPr lang="fr-FR" sz="2400" dirty="0" smtClean="0"/>
          </a:p>
          <a:p>
            <a:pPr>
              <a:buFont typeface="Arial" pitchFamily="34" charset="0"/>
              <a:buChar char="•"/>
            </a:pPr>
            <a:endParaRPr lang="fr-FR" sz="2400" dirty="0" smtClean="0"/>
          </a:p>
          <a:p>
            <a:pPr>
              <a:buFont typeface="Arial" pitchFamily="34" charset="0"/>
              <a:buChar char="•"/>
            </a:pPr>
            <a:endParaRPr lang="fr-FR" sz="2400" dirty="0" smtClean="0"/>
          </a:p>
          <a:p>
            <a:pPr>
              <a:buFont typeface="Arial" pitchFamily="34" charset="0"/>
              <a:buChar char="•"/>
            </a:pPr>
            <a:endParaRPr lang="fr-FR" sz="2400" dirty="0" smtClean="0"/>
          </a:p>
          <a:p>
            <a:pPr>
              <a:buFont typeface="Arial" pitchFamily="34" charset="0"/>
              <a:buChar char="•"/>
            </a:pPr>
            <a:r>
              <a:rPr lang="fr-FR" sz="2400" dirty="0" smtClean="0"/>
              <a:t>Partie </a:t>
            </a:r>
            <a:r>
              <a:rPr lang="fr-FR" sz="2400" dirty="0" smtClean="0"/>
              <a:t>masquée</a:t>
            </a:r>
          </a:p>
          <a:p>
            <a:pPr>
              <a:buFont typeface="Arial" pitchFamily="34" charset="0"/>
              <a:buChar char="•"/>
            </a:pPr>
            <a:endParaRPr lang="fr-FR" sz="2400" dirty="0"/>
          </a:p>
        </p:txBody>
      </p:sp>
      <p:sp>
        <p:nvSpPr>
          <p:cNvPr id="5" name="Chevron 4"/>
          <p:cNvSpPr/>
          <p:nvPr/>
        </p:nvSpPr>
        <p:spPr>
          <a:xfrm>
            <a:off x="438152" y="1939470"/>
            <a:ext cx="1995486" cy="846588"/>
          </a:xfrm>
          <a:prstGeom prst="chevron">
            <a:avLst>
              <a:gd name="adj" fmla="val 1895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M" sz="1400" b="1" dirty="0" smtClean="0">
                <a:solidFill>
                  <a:sysClr val="windowText" lastClr="000000"/>
                </a:solidFill>
              </a:rPr>
              <a:t>Présentation</a:t>
            </a:r>
            <a:endParaRPr lang="fr-CM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Chevron 5"/>
          <p:cNvSpPr/>
          <p:nvPr/>
        </p:nvSpPr>
        <p:spPr>
          <a:xfrm>
            <a:off x="2433638" y="1939470"/>
            <a:ext cx="1285884" cy="846588"/>
          </a:xfrm>
          <a:prstGeom prst="chevron">
            <a:avLst>
              <a:gd name="adj" fmla="val 18955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M" sz="1400" b="1" dirty="0" smtClean="0">
                <a:solidFill>
                  <a:schemeClr val="bg1">
                    <a:lumMod val="95000"/>
                  </a:schemeClr>
                </a:solidFill>
              </a:rPr>
              <a:t>Saisie</a:t>
            </a:r>
            <a:endParaRPr lang="fr-CM" sz="1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719522" y="1939470"/>
            <a:ext cx="1638296" cy="846588"/>
          </a:xfrm>
          <a:prstGeom prst="chevron">
            <a:avLst>
              <a:gd name="adj" fmla="val 18955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M" sz="1400" b="1" dirty="0" smtClean="0">
                <a:solidFill>
                  <a:schemeClr val="bg1"/>
                </a:solidFill>
              </a:rPr>
              <a:t>Résultats</a:t>
            </a:r>
            <a:endParaRPr lang="fr-CM" sz="1400" b="1" dirty="0">
              <a:solidFill>
                <a:schemeClr val="bg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3419872" y="3212976"/>
            <a:ext cx="1643074" cy="846588"/>
          </a:xfrm>
          <a:prstGeom prst="chevron">
            <a:avLst>
              <a:gd name="adj" fmla="val 18955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M" sz="1400" b="1" dirty="0" smtClean="0">
                <a:solidFill>
                  <a:schemeClr val="bg1"/>
                </a:solidFill>
              </a:rPr>
              <a:t>Quanti- </a:t>
            </a:r>
            <a:r>
              <a:rPr lang="fr-CM" sz="1400" b="1" dirty="0" err="1" smtClean="0">
                <a:solidFill>
                  <a:schemeClr val="bg1"/>
                </a:solidFill>
              </a:rPr>
              <a:t>fication</a:t>
            </a:r>
            <a:endParaRPr lang="fr-CM" sz="1400" b="1" dirty="0">
              <a:solidFill>
                <a:schemeClr val="bg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5062946" y="3212976"/>
            <a:ext cx="1995486" cy="846588"/>
          </a:xfrm>
          <a:prstGeom prst="chevron">
            <a:avLst>
              <a:gd name="adj" fmla="val 18955"/>
            </a:avLst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M" sz="1400" b="1" dirty="0" smtClean="0">
                <a:solidFill>
                  <a:sysClr val="windowText" lastClr="000000"/>
                </a:solidFill>
              </a:rPr>
              <a:t>Feuilles impression</a:t>
            </a:r>
          </a:p>
          <a:p>
            <a:pPr algn="ctr">
              <a:defRPr/>
            </a:pPr>
            <a:r>
              <a:rPr lang="fr-CM" sz="1400" b="1" dirty="0" smtClean="0">
                <a:solidFill>
                  <a:sysClr val="windowText" lastClr="000000"/>
                </a:solidFill>
              </a:rPr>
              <a:t>paramètres</a:t>
            </a:r>
            <a:endParaRPr lang="fr-CM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26" name="Chevron 25"/>
          <p:cNvSpPr/>
          <p:nvPr/>
        </p:nvSpPr>
        <p:spPr>
          <a:xfrm>
            <a:off x="2771800" y="5301208"/>
            <a:ext cx="1857388" cy="846588"/>
          </a:xfrm>
          <a:prstGeom prst="chevron">
            <a:avLst>
              <a:gd name="adj" fmla="val 18955"/>
            </a:avLst>
          </a:prstGeom>
          <a:solidFill>
            <a:srgbClr val="8D42C6"/>
          </a:solidFill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M" sz="1400" b="1" dirty="0" smtClean="0">
                <a:solidFill>
                  <a:schemeClr val="bg1">
                    <a:lumMod val="95000"/>
                  </a:schemeClr>
                </a:solidFill>
              </a:rPr>
              <a:t>Calculs</a:t>
            </a:r>
            <a:endParaRPr lang="fr-CM" sz="1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7020272" y="3212976"/>
            <a:ext cx="1995486" cy="846588"/>
          </a:xfrm>
          <a:prstGeom prst="chevron">
            <a:avLst>
              <a:gd name="adj" fmla="val 18955"/>
            </a:avLst>
          </a:prstGeom>
          <a:solidFill>
            <a:srgbClr val="C5BE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M" sz="1400" b="1" dirty="0" smtClean="0">
                <a:solidFill>
                  <a:sysClr val="windowText" lastClr="000000"/>
                </a:solidFill>
              </a:rPr>
              <a:t>Prix</a:t>
            </a:r>
            <a:endParaRPr lang="fr-CM" sz="14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1" grpId="0" animBg="1"/>
      <p:bldP spid="12" grpId="0" animBg="1"/>
      <p:bldP spid="26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Structure des outils</a:t>
            </a:r>
            <a:endParaRPr lang="fr-FR" dirty="0"/>
          </a:p>
        </p:txBody>
      </p:sp>
      <p:sp>
        <p:nvSpPr>
          <p:cNvPr id="5" name="Chevron 4"/>
          <p:cNvSpPr/>
          <p:nvPr/>
        </p:nvSpPr>
        <p:spPr>
          <a:xfrm>
            <a:off x="433374" y="1214422"/>
            <a:ext cx="2714644" cy="846588"/>
          </a:xfrm>
          <a:prstGeom prst="chevron">
            <a:avLst>
              <a:gd name="adj" fmla="val 1895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M" sz="1400" b="1" dirty="0" smtClean="0">
                <a:solidFill>
                  <a:sysClr val="windowText" lastClr="000000"/>
                </a:solidFill>
              </a:rPr>
              <a:t>Présentation</a:t>
            </a:r>
            <a:endParaRPr lang="fr-CM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Chevron 5"/>
          <p:cNvSpPr/>
          <p:nvPr/>
        </p:nvSpPr>
        <p:spPr>
          <a:xfrm>
            <a:off x="3286116" y="1214422"/>
            <a:ext cx="2714644" cy="846588"/>
          </a:xfrm>
          <a:prstGeom prst="chevron">
            <a:avLst>
              <a:gd name="adj" fmla="val 18955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M" sz="1400" b="1" dirty="0" smtClean="0">
                <a:solidFill>
                  <a:schemeClr val="bg1">
                    <a:lumMod val="95000"/>
                  </a:schemeClr>
                </a:solidFill>
              </a:rPr>
              <a:t>Saisie</a:t>
            </a:r>
            <a:endParaRPr lang="fr-CM" sz="1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6143636" y="1214422"/>
            <a:ext cx="2714644" cy="846588"/>
          </a:xfrm>
          <a:prstGeom prst="chevron">
            <a:avLst>
              <a:gd name="adj" fmla="val 18955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M" sz="1400" b="1" dirty="0" smtClean="0">
                <a:solidFill>
                  <a:schemeClr val="bg1"/>
                </a:solidFill>
              </a:rPr>
              <a:t>Résultats</a:t>
            </a:r>
            <a:endParaRPr lang="fr-CM" sz="1400" b="1" dirty="0">
              <a:solidFill>
                <a:schemeClr val="bg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3357554" y="2214578"/>
            <a:ext cx="2500330" cy="28864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lnSpc>
                <a:spcPct val="114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dirty="0" smtClean="0">
                <a:solidFill>
                  <a:schemeClr val="tx1"/>
                </a:solidFill>
              </a:rPr>
              <a:t>Paramétrage</a:t>
            </a:r>
            <a:endParaRPr lang="fr-FR" sz="1600" dirty="0" smtClean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tx1"/>
                </a:solidFill>
              </a:rPr>
              <a:t> Données de stocks et commandes</a:t>
            </a:r>
          </a:p>
          <a:p>
            <a:pPr>
              <a:lnSpc>
                <a:spcPct val="114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tx1"/>
                </a:solidFill>
              </a:rPr>
              <a:t> Données de suivi de patients</a:t>
            </a:r>
          </a:p>
          <a:p>
            <a:pPr>
              <a:lnSpc>
                <a:spcPct val="114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tx1"/>
                </a:solidFill>
              </a:rPr>
              <a:t> Données de consommation  / Distribution</a:t>
            </a:r>
          </a:p>
          <a:p>
            <a:pPr>
              <a:lnSpc>
                <a:spcPct val="114000"/>
              </a:lnSpc>
              <a:spcBef>
                <a:spcPts val="600"/>
              </a:spcBef>
              <a:buFont typeface="Arial" pitchFamily="34" charset="0"/>
              <a:buChar char="•"/>
            </a:pP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428596" y="2214554"/>
            <a:ext cx="2500330" cy="287063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lnSpc>
                <a:spcPct val="114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dirty="0" smtClean="0">
                <a:solidFill>
                  <a:schemeClr val="tx1"/>
                </a:solidFill>
              </a:rPr>
              <a:t>Choix de la langue</a:t>
            </a:r>
          </a:p>
          <a:p>
            <a:pPr>
              <a:lnSpc>
                <a:spcPct val="114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dirty="0" smtClean="0">
                <a:solidFill>
                  <a:schemeClr val="tx1"/>
                </a:solidFill>
              </a:rPr>
              <a:t>Institutions </a:t>
            </a:r>
            <a:r>
              <a:rPr lang="fr-FR" sz="1600" dirty="0" smtClean="0">
                <a:solidFill>
                  <a:schemeClr val="tx1"/>
                </a:solidFill>
              </a:rPr>
              <a:t>utilisatrices</a:t>
            </a:r>
          </a:p>
          <a:p>
            <a:pPr>
              <a:lnSpc>
                <a:spcPct val="114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tx1"/>
                </a:solidFill>
              </a:rPr>
              <a:t> Structure de l’outil</a:t>
            </a:r>
          </a:p>
          <a:p>
            <a:pPr>
              <a:lnSpc>
                <a:spcPct val="114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tx1"/>
                </a:solidFill>
              </a:rPr>
              <a:t> Mode d’emploi rapide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6286512" y="2214578"/>
            <a:ext cx="2500330" cy="287063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lnSpc>
                <a:spcPct val="114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dirty="0" smtClean="0">
                <a:solidFill>
                  <a:schemeClr val="tx1"/>
                </a:solidFill>
              </a:rPr>
              <a:t>Menu</a:t>
            </a:r>
            <a:endParaRPr lang="fr-FR" sz="1600" dirty="0" smtClean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dirty="0" smtClean="0">
                <a:solidFill>
                  <a:schemeClr val="tx1"/>
                </a:solidFill>
              </a:rPr>
              <a:t>Synthèse des résultats de disponibilité</a:t>
            </a:r>
            <a:endParaRPr lang="fr-FR" sz="1600" dirty="0" smtClean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dirty="0" smtClean="0">
                <a:solidFill>
                  <a:schemeClr val="tx1"/>
                </a:solidFill>
              </a:rPr>
              <a:t>Visualisation des disponibilités</a:t>
            </a:r>
          </a:p>
          <a:p>
            <a:pPr>
              <a:lnSpc>
                <a:spcPct val="114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tx1"/>
                </a:solidFill>
              </a:rPr>
              <a:t> Tableau de bord des péremptions</a:t>
            </a:r>
            <a:endParaRPr lang="fr-FR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Solthis">
  <a:themeElements>
    <a:clrScheme name="">
      <a:dk1>
        <a:srgbClr val="4D4D4D"/>
      </a:dk1>
      <a:lt1>
        <a:srgbClr val="FFFFFF"/>
      </a:lt1>
      <a:dk2>
        <a:srgbClr val="FFFFFF"/>
      </a:dk2>
      <a:lt2>
        <a:srgbClr val="000000"/>
      </a:lt2>
      <a:accent1>
        <a:srgbClr val="FE911B"/>
      </a:accent1>
      <a:accent2>
        <a:srgbClr val="808080"/>
      </a:accent2>
      <a:accent3>
        <a:srgbClr val="FFFFFF"/>
      </a:accent3>
      <a:accent4>
        <a:srgbClr val="404040"/>
      </a:accent4>
      <a:accent5>
        <a:srgbClr val="FEC7AB"/>
      </a:accent5>
      <a:accent6>
        <a:srgbClr val="737373"/>
      </a:accent6>
      <a:hlink>
        <a:srgbClr val="C1131E"/>
      </a:hlink>
      <a:folHlink>
        <a:srgbClr val="4D4D4D"/>
      </a:folHlink>
    </a:clrScheme>
    <a:fontScheme name="1_Modèle par défau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èle par défaut">
  <a:themeElements>
    <a:clrScheme name="">
      <a:dk1>
        <a:srgbClr val="4D4D4D"/>
      </a:dk1>
      <a:lt1>
        <a:srgbClr val="FFFFFF"/>
      </a:lt1>
      <a:dk2>
        <a:srgbClr val="FFFFFF"/>
      </a:dk2>
      <a:lt2>
        <a:srgbClr val="000000"/>
      </a:lt2>
      <a:accent1>
        <a:srgbClr val="FE911B"/>
      </a:accent1>
      <a:accent2>
        <a:srgbClr val="808080"/>
      </a:accent2>
      <a:accent3>
        <a:srgbClr val="FFFFFF"/>
      </a:accent3>
      <a:accent4>
        <a:srgbClr val="404040"/>
      </a:accent4>
      <a:accent5>
        <a:srgbClr val="FEC7AB"/>
      </a:accent5>
      <a:accent6>
        <a:srgbClr val="737373"/>
      </a:accent6>
      <a:hlink>
        <a:srgbClr val="C1131E"/>
      </a:hlink>
      <a:folHlink>
        <a:srgbClr val="4D4D4D"/>
      </a:folHlink>
    </a:clrScheme>
    <a:fontScheme name="2_Modèle par défau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7_Modèle par défaut">
  <a:themeElements>
    <a:clrScheme name="">
      <a:dk1>
        <a:srgbClr val="4D4D4D"/>
      </a:dk1>
      <a:lt1>
        <a:srgbClr val="FFFFFF"/>
      </a:lt1>
      <a:dk2>
        <a:srgbClr val="FFFFFF"/>
      </a:dk2>
      <a:lt2>
        <a:srgbClr val="000000"/>
      </a:lt2>
      <a:accent1>
        <a:srgbClr val="FE911B"/>
      </a:accent1>
      <a:accent2>
        <a:srgbClr val="808080"/>
      </a:accent2>
      <a:accent3>
        <a:srgbClr val="FFFFFF"/>
      </a:accent3>
      <a:accent4>
        <a:srgbClr val="404040"/>
      </a:accent4>
      <a:accent5>
        <a:srgbClr val="FEC7AB"/>
      </a:accent5>
      <a:accent6>
        <a:srgbClr val="737373"/>
      </a:accent6>
      <a:hlink>
        <a:srgbClr val="C1131E"/>
      </a:hlink>
      <a:folHlink>
        <a:srgbClr val="4D4D4D"/>
      </a:folHlink>
    </a:clrScheme>
    <a:fontScheme name="2_Modèle par défau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Solthis</Template>
  <TotalTime>577</TotalTime>
  <Words>329</Words>
  <Application>Microsoft Office PowerPoint</Application>
  <PresentationFormat>Affichage à l'écran (4:3)</PresentationFormat>
  <Paragraphs>116</Paragraphs>
  <Slides>14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14</vt:i4>
      </vt:variant>
    </vt:vector>
  </HeadingPairs>
  <TitlesOfParts>
    <vt:vector size="17" baseType="lpstr">
      <vt:lpstr>Solthis</vt:lpstr>
      <vt:lpstr>2_Modèle par défaut</vt:lpstr>
      <vt:lpstr>7_Modèle par défaut</vt:lpstr>
      <vt:lpstr>Outil d’évaluation de la disponibilité des ARV</vt:lpstr>
      <vt:lpstr>Contexte</vt:lpstr>
      <vt:lpstr>Objectifs</vt:lpstr>
      <vt:lpstr>Cadre général</vt:lpstr>
      <vt:lpstr>Utilisations possibles</vt:lpstr>
      <vt:lpstr>Utilisations possibles</vt:lpstr>
      <vt:lpstr>Structure de l’outil</vt:lpstr>
      <vt:lpstr>Structure des outils</vt:lpstr>
      <vt:lpstr>Structure des outils</vt:lpstr>
      <vt:lpstr>Diapositive 10</vt:lpstr>
      <vt:lpstr>Utilisation de l’outil</vt:lpstr>
      <vt:lpstr>Mode d’emploi</vt:lpstr>
      <vt:lpstr>Mode d’emploi</vt:lpstr>
      <vt:lpstr>Contacts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Outil d’évaluation de la disponibilité des ARV</dc:title>
  <dc:creator>etienne.guillard</dc:creator>
  <cp:lastModifiedBy>Etienne Guillard</cp:lastModifiedBy>
  <cp:revision>16</cp:revision>
  <dcterms:created xsi:type="dcterms:W3CDTF">2012-04-11T14:21:34Z</dcterms:created>
  <dcterms:modified xsi:type="dcterms:W3CDTF">2014-09-09T14:41:28Z</dcterms:modified>
</cp:coreProperties>
</file>